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  <p:sldMasterId id="2147483786" r:id="rId2"/>
    <p:sldMasterId id="2147483798" r:id="rId3"/>
  </p:sldMasterIdLst>
  <p:notesMasterIdLst>
    <p:notesMasterId r:id="rId11"/>
  </p:notesMasterIdLst>
  <p:sldIdLst>
    <p:sldId id="260" r:id="rId4"/>
    <p:sldId id="257" r:id="rId5"/>
    <p:sldId id="258" r:id="rId6"/>
    <p:sldId id="264" r:id="rId7"/>
    <p:sldId id="263" r:id="rId8"/>
    <p:sldId id="256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8771-E996-BD4D-A008-8A8ADB68B70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DF92C-1CEF-5549-A5BD-9770FD81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9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yourself, your experiences in applying to PEY, where you worked and what you did/are doing during your placement for approx. 5 min.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A4E9C-AA07-4399-9471-780A533385A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06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1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B352-80CC-2E40-90C1-04E4FC14F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31489-18C0-984E-8787-F6ED585E0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A74B-8AB4-3345-A805-EF2C9C70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C464-522A-4F4E-812D-0252499E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BED83-0358-D14D-8B7B-D166534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45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AA94-7A73-CF47-979B-BD721F09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C6CA-484E-4D41-A4C9-CDBA0B18F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5C3CA-250C-6840-A33F-6BF5410B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96F5D-48CD-0F4C-87CE-9ED1F7C0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7046B-B6D0-AA4D-99AE-B5D394F4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72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B49E-DC07-1D4E-9B4A-33AF7B39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7F3A-88BE-5D4C-B508-FB5D69A2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B579-1EEA-8C4B-9DF6-BA8E3C36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8D451-DD2D-2F42-95A6-CE3DB865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2FD5B-6C21-A74C-A856-26A3954E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58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EF8E-493D-BB4D-A88E-C1B85590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4374-D082-7D4D-8921-F2D302A63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D19D8-8DEF-A94D-B89C-61D02C82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09E54-22A1-6E4A-ACAF-FD2BCC63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89AA7-491C-C841-94BD-1F197D75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3C473-134B-0446-BC08-7EFC8D0B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94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F508-D613-3A49-BD34-252D9482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EAC4E-1174-FC44-82D6-97BB876C4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68B53-2295-7E44-9628-A074F845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0D080-AB2B-B940-BC56-2B04661E4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E1EE7-AE70-524E-B035-BC29635B3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BC922-CA1A-2641-83EB-5CA132C9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7275E-3DA4-5D4F-B3B9-3D59E772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3C770-AB3C-DE42-9231-0E2029ED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64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AF2E-0B7E-D74F-B32C-880C633C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CF82B-42A1-0B49-BF5A-FD869A2E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435EF-BAAA-D54E-899D-0E24DF41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76663-B8F6-9548-9567-85C072F3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8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0CFB4-2FD7-DF44-8589-ACF73F98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0AC64-176E-FB48-844F-9E5F5855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3D97-5F1D-8646-A404-4A2693E5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71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A4CB-3683-8040-BA35-4B8B765F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1860-45F5-9340-80FC-4646F48F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F66DA-63B8-254D-8417-8758116B1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66249-E294-CD46-AD88-4EE784D6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0988-90F0-C049-86DC-92E78DDA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1F78D-2C40-1147-894F-E5A4A9F5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88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5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3F80-2FFF-6840-87C3-AA839280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B89CC-8ACA-F14C-8C80-350F8BD7D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A4198-5383-7C48-B9C6-8BDCD3B81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63739-CDA8-A041-8D8E-BCD1B043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99A6-B1E8-3E4D-9299-C0F00255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F183A-51A8-2840-8666-AC0AC514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927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71C7-944A-BF48-B933-0A115B37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FAD7B-8E7A-FE41-B133-D20BE6416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0150-3D13-F148-8682-EFF4E838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1B002-2FF6-2245-A3EB-1E6628DB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3316-2F73-F94A-A4CB-9AB3DB30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462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B51B5-7941-CF48-895E-DD8CE06DB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7A15F-02CB-5145-A18D-42822FE70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972DB-5E9D-CA42-A60D-AA36123F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6AA77-E2E3-F140-A282-28D1BB4A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80FC-DA41-8F43-AE54-3CE2BB76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05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AB7A-0CD7-4820-BD7C-BFD6E5E4E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68BED-F4E1-4FE6-9AAA-3060DFE23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8A159-DCA2-44E1-9264-AE3D522F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9639E-2E5C-4D74-9EB8-552A0302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6ED6B-6934-4EFB-A78F-5A36F016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93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F1A2-B553-4BEC-A3D3-A4ED70A0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9841-17A9-46DE-9D7E-54894206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31EA-71F2-4652-A90B-6506189E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6972E-421B-4B4D-B99C-EBA27BF1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E474A-29D8-4CB3-B2F0-3ECE29CF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718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901B-F32B-42EA-9C50-153EA39C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233F-6FE2-4006-93E5-CA13F715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15AC-51E6-449B-A3D5-C2A1BAD3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33F53-CD45-4D98-B17C-F5B7ED71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D446-D6B9-4B11-A9F4-23BF2C90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46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B60E-FD77-4013-95ED-99A93ECA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3B47-A787-4826-968C-AABC70C4D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78F2A-BC11-4126-89B3-13C41B54C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EEADC-B80D-4F61-95D4-2C6ED5C8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3F0B-F514-4B69-B992-B2A021C8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5D58D-EB1D-45EA-8063-2254B302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68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02FE-7322-4F87-B144-D69E76E9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5830-8425-4F29-A09A-8AE94030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2B0A7-2268-43CD-8A92-0211CEE86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4325E-6C26-4772-A409-CFD885634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FC143-3487-478A-87E9-84A93B605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18E96-0E91-4A51-A649-A7483AD9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ADECA-ACB5-40E3-BF2C-32400B81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1519B-BDB7-4AD5-986D-02DE1895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018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D69A-0A0C-481E-812B-D40926D1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0D72A-19A8-4F93-96F5-4802DF81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6B644-4C26-4E82-B33B-0F1BDD7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34BEA-7D88-45DD-B781-38EB195D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841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827FD-F20C-4CE6-B017-982BAB2E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A5B7C-BFF3-44D5-BD55-EF5BC9DB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76FBD-6229-4749-B8B1-031DDC28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66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B14E-AE5B-49A8-BA54-AD15D5A0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BB7A-909E-49AF-9386-DBD1CEE9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A350E-CA09-4151-B3DA-C194129B5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9EF56-EE9C-4E1E-AE19-82D0ECD4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D36AF-F58A-418C-B7D0-3C7D0689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3E9EE-04E8-4F8B-A4A6-AC5D005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995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AF2D-1814-4F1D-90B7-DEAE9CDA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61C3E-35CF-48A9-9E48-EF6626740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63DF8-7303-4586-A87C-F9ABD2A67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D4D50-9BE8-4A6C-A722-91C17EAF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229B-3CFD-4E79-96FA-7B85B48F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98691-19A7-4B2A-8C0C-7F63F2FB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5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E87F-1559-4CAB-8B0E-FA329E16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A609E-8A97-49FC-A71D-24F26A94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2EDC-364E-4EB0-AE66-16330FC7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09A9-6757-4E2E-A554-FAD4E294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21444-4E20-4B24-A062-4B09CF2E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233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D43E1-2519-4B86-B626-A7ADD0B69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72BE2-64E0-45A2-9B3C-8939BE00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5F48-AB5B-4F34-9EF5-C0E95B85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FBBC3-839B-48A5-895D-A9C3F6C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C88B0-C786-4AC3-8713-3BDA3012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5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1A82490-B998-7E41-AEB8-59AED6F9E5F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7B73-C731-2D4A-AF82-39320D97C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49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8E64B-79C3-5146-A835-B1367A1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4BDF8-2F1F-B345-A5C8-39870C4A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C2A14-3398-0743-888C-6BD7113E2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F143-FA7D-45F4-AFFB-18A1F834CD82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D9A6F-346D-544C-A41B-D8D31233F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563ED-9230-9B49-B5DC-20C36D753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599C-1E3F-4B7C-B887-9D6A965984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87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EEDBA-823B-4397-B7B1-5BD89DB3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D827-7786-42AA-A073-0287AE69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F6EF-15E0-4026-8689-BABC50299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8B92-30A8-4FD9-9A8A-930FCE7E561A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B47E-D9D4-487D-BF70-55D6DBFE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B0B2-99E2-4FAD-AA6D-E135F5234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D8C2-DFF0-4FB7-B41A-F13FEB5E01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52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achi.ray@mail.utoronto.c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y.paranjpe@mail.utoronto.ca" TargetMode="External"/><Relationship Id="rId2" Type="http://schemas.openxmlformats.org/officeDocument/2006/relationships/hyperlink" Target="https://www.facebook.com/JayYuanParanjpe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mathers@mail.utoronto.c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2554-E81B-374F-89E9-131C83C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PEY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751B-2AF0-2144-9960-AD2F574E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23" y="2848230"/>
            <a:ext cx="11214354" cy="2185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Prachi Ray </a:t>
            </a:r>
            <a:r>
              <a:rPr lang="en-US" sz="2000" dirty="0"/>
              <a:t>– </a:t>
            </a:r>
            <a:r>
              <a:rPr lang="en-CA" sz="2000" dirty="0"/>
              <a:t>Clinical Trials Unit at the Applied Health Research Centre (AHRC – Unity Health Toronto)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Angela Zhou </a:t>
            </a:r>
            <a:r>
              <a:rPr lang="en-US" sz="2000" dirty="0"/>
              <a:t>– Karp Lab at the Brigham and Women’s Hospital, Harvard Medical School</a:t>
            </a:r>
          </a:p>
          <a:p>
            <a:pPr marL="0" indent="0">
              <a:buNone/>
            </a:pPr>
            <a:r>
              <a:rPr lang="en-US" sz="2000" b="1" dirty="0"/>
              <a:t>Jay </a:t>
            </a:r>
            <a:r>
              <a:rPr lang="en-US" sz="2000" b="1" dirty="0" err="1"/>
              <a:t>Paranjpe</a:t>
            </a:r>
            <a:r>
              <a:rPr lang="en-US" sz="2000" b="1" dirty="0"/>
              <a:t> </a:t>
            </a:r>
            <a:r>
              <a:rPr lang="en-US" sz="2000" dirty="0"/>
              <a:t>– Sanofi Pasteur</a:t>
            </a:r>
          </a:p>
          <a:p>
            <a:pPr marL="0" indent="0">
              <a:buNone/>
            </a:pPr>
            <a:r>
              <a:rPr lang="en-US" sz="2000" b="1" dirty="0"/>
              <a:t>Daria </a:t>
            </a:r>
            <a:r>
              <a:rPr lang="en-US" sz="2000" b="1" dirty="0" err="1"/>
              <a:t>Oleinichenko</a:t>
            </a:r>
            <a:r>
              <a:rPr lang="en-US" sz="2000" b="1" dirty="0"/>
              <a:t> </a:t>
            </a:r>
            <a:r>
              <a:rPr lang="en-US" sz="2000" dirty="0"/>
              <a:t>– Singh Lab at McMaster University</a:t>
            </a:r>
          </a:p>
          <a:p>
            <a:pPr marL="0" indent="0">
              <a:buNone/>
            </a:pPr>
            <a:r>
              <a:rPr lang="en-US" sz="2000" b="1" dirty="0"/>
              <a:t>Emily Mathers </a:t>
            </a:r>
            <a:r>
              <a:rPr lang="en-US" sz="2000" dirty="0"/>
              <a:t>– Procter &amp; Gamble (P&amp;G)</a:t>
            </a:r>
          </a:p>
        </p:txBody>
      </p:sp>
    </p:spTree>
    <p:extLst>
      <p:ext uri="{BB962C8B-B14F-4D97-AF65-F5344CB8AC3E}">
        <p14:creationId xmlns:p14="http://schemas.microsoft.com/office/powerpoint/2010/main" val="366507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3D2D612-2DC9-4A49-B403-8856D6EF71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E609-5E58-417B-A4D1-BC18A8DB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820" y="1830225"/>
            <a:ext cx="4804931" cy="39322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Applied to 8 postings through the Career Portal – Interviewed for 3 positions and received 1 offer mid-May </a:t>
            </a:r>
          </a:p>
          <a:p>
            <a:endParaRPr lang="en-US" dirty="0"/>
          </a:p>
          <a:p>
            <a:r>
              <a:rPr lang="en-US" dirty="0"/>
              <a:t>Clinical Trials Unit: </a:t>
            </a:r>
          </a:p>
          <a:p>
            <a:pPr lvl="1"/>
            <a:r>
              <a:rPr lang="en-US" dirty="0"/>
              <a:t>1 Manager, 12 Project Managers, 2 Research Assistants</a:t>
            </a:r>
          </a:p>
          <a:p>
            <a:pPr marL="0"/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prachi.ray@mail.utoronto.ca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Feel free to reach out if you have any questions!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59350-1DDC-C241-87C5-417DC5BE6F9A}"/>
              </a:ext>
            </a:extLst>
          </p:cNvPr>
          <p:cNvSpPr txBox="1"/>
          <p:nvPr/>
        </p:nvSpPr>
        <p:spPr>
          <a:xfrm>
            <a:off x="6853441" y="302783"/>
            <a:ext cx="4711310" cy="13309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/>
            </a:solidFill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Prachi ray</a:t>
            </a:r>
            <a:endParaRPr kumimoji="0" lang="en-US" sz="2400" b="0" i="0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Research assistant, clinical trials unit at the applied health research centre (AHRC – Unity health Toronto)</a:t>
            </a:r>
            <a:endParaRPr kumimoji="0" lang="en-US" sz="1500" b="0" i="1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617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476CC-D4C3-4B27-9713-9679327CD3BA}"/>
              </a:ext>
            </a:extLst>
          </p:cNvPr>
          <p:cNvSpPr txBox="1"/>
          <p:nvPr/>
        </p:nvSpPr>
        <p:spPr>
          <a:xfrm>
            <a:off x="418455" y="1487424"/>
            <a:ext cx="4091045" cy="501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Pharmacology specialist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700" b="1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PEY placement 2019 - 2020: Karp Lab at Brigham and Women’s Hospital, Harvard Medical School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Worked in a biomedical engineering lab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Focused on solving unmet needs in type 1 diabetes treatments – mixture of pharmacology, biomaterials, and stem cell biology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Application process (January – February 2019 – wave of Harvard and MIT PEY positions)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Cover letter, resume, interview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Explain research interests or what areas of research you want to explore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/>
          </a:p>
          <a:p>
            <a:pPr marL="5715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7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Email: angelaz.zhou@mail.utoronto.ca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5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E09338D4-DFA4-4F99-9B45-8AC96014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15B722-98F1-2847-B7E7-882FF5640872}"/>
              </a:ext>
            </a:extLst>
          </p:cNvPr>
          <p:cNvSpPr txBox="1"/>
          <p:nvPr/>
        </p:nvSpPr>
        <p:spPr>
          <a:xfrm>
            <a:off x="418455" y="254893"/>
            <a:ext cx="4091045" cy="109889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/>
            </a:solidFill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Angela </a:t>
            </a:r>
            <a:r>
              <a:rPr kumimoji="0" lang="en-US" sz="2400" b="1" i="0" u="none" strike="noStrike" kern="0" cap="all" spc="2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zhou</a:t>
            </a:r>
            <a:endParaRPr kumimoji="0" lang="en-US" sz="2400" b="0" i="0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Karp lab at brigham and women’s hospital, Harvard medical school</a:t>
            </a:r>
            <a:endParaRPr kumimoji="0" lang="en-US" sz="1500" b="0" i="1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33997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DD7C0-8AD7-4BB2-8F6E-5B7BFA8EF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169" y="1706216"/>
            <a:ext cx="5223662" cy="47089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Pharmacology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Cell &amp; Molecular Biology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Applied for 10 positions on the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2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" panose="020B0504020202020204" pitchFamily="34" charset="0"/>
              </a:rPr>
              <a:t>Offer Received mid-February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Knowledge management of antigen manufacturing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Designing diagrams that visualize process parameters for use in training/investigations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Facebook: </a:t>
            </a:r>
            <a:r>
              <a:rPr lang="en-US" sz="1800" dirty="0">
                <a:latin typeface="Arial Nova" panose="020B0504020202020204" pitchFamily="34" charset="0"/>
                <a:hlinkClick r:id="rId2"/>
              </a:rPr>
              <a:t>facebook.com/</a:t>
            </a:r>
            <a:r>
              <a:rPr lang="en-US" sz="1800" dirty="0" err="1">
                <a:latin typeface="Arial Nova" panose="020B0504020202020204" pitchFamily="34" charset="0"/>
                <a:hlinkClick r:id="rId2"/>
              </a:rPr>
              <a:t>JayYuanParanjpe</a:t>
            </a:r>
            <a:endParaRPr lang="en-US" sz="18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Email: </a:t>
            </a:r>
            <a:r>
              <a:rPr lang="en-US" sz="1800" dirty="0">
                <a:latin typeface="Arial Nova" panose="020B0504020202020204" pitchFamily="34" charset="0"/>
                <a:hlinkClick r:id="rId3"/>
              </a:rPr>
              <a:t>jay.paranjpe@mail.utoronto.ca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pic>
        <p:nvPicPr>
          <p:cNvPr id="10" name="Content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7E353A1-E1BF-445F-A89C-9CDF22E4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b="13834"/>
          <a:stretch/>
        </p:blipFill>
        <p:spPr>
          <a:xfrm>
            <a:off x="6096000" y="1"/>
            <a:ext cx="609295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623EC-F92A-0B4D-B7C3-C2FE741DCDF1}"/>
              </a:ext>
            </a:extLst>
          </p:cNvPr>
          <p:cNvSpPr txBox="1"/>
          <p:nvPr/>
        </p:nvSpPr>
        <p:spPr>
          <a:xfrm>
            <a:off x="609600" y="291468"/>
            <a:ext cx="4888992" cy="117157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/>
            </a:solidFill>
          </a:ln>
        </p:spPr>
        <p:txBody>
          <a:bodyPr vert="horz" lIns="182880" tIns="182880" rIns="182880" bIns="182880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Jay Yuan </a:t>
            </a:r>
            <a:r>
              <a:rPr kumimoji="0" lang="en-US" sz="2400" b="1" i="0" u="none" strike="noStrike" kern="0" cap="all" spc="2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Paranjpe</a:t>
            </a:r>
            <a:endParaRPr kumimoji="0" lang="en-US" sz="2400" b="0" i="0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all" spc="2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Mtech</a:t>
            </a:r>
            <a:r>
              <a:rPr kumimoji="0" lang="en-US" sz="1500" b="0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 Co-op student, Sanofi </a:t>
            </a:r>
            <a:r>
              <a:rPr kumimoji="0" lang="en-US" sz="1500" b="0" i="0" u="none" strike="noStrike" kern="0" cap="all" spc="2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</a:rPr>
              <a:t>pasteur</a:t>
            </a:r>
            <a:endParaRPr kumimoji="0" lang="en-US" sz="1500" b="0" i="1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8243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CD8E04-1CCE-4C98-BA94-D55017F718FF}"/>
              </a:ext>
            </a:extLst>
          </p:cNvPr>
          <p:cNvSpPr txBox="1"/>
          <p:nvPr/>
        </p:nvSpPr>
        <p:spPr>
          <a:xfrm>
            <a:off x="264160" y="678844"/>
            <a:ext cx="7543798" cy="175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About 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Pharmacology Specialist, final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Interested in neuropharmacology,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Future goal to pursue research in academia (I’ll let you know how it goes :)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Fun fact: It was a lucky coincidence that I chose to do science but I would probably do research regardless of my field of study.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F47B-D95A-4B15-9354-81A8D7B75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9120"/>
          <a:stretch/>
        </p:blipFill>
        <p:spPr>
          <a:xfrm>
            <a:off x="7807958" y="0"/>
            <a:ext cx="4384042" cy="376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7993B-7165-4D68-88CF-2EDC2E2EFE10}"/>
              </a:ext>
            </a:extLst>
          </p:cNvPr>
          <p:cNvSpPr txBox="1"/>
          <p:nvPr/>
        </p:nvSpPr>
        <p:spPr>
          <a:xfrm>
            <a:off x="264160" y="6283110"/>
            <a:ext cx="1115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Contact me if you have questions! 			</a:t>
            </a:r>
            <a:r>
              <a:rPr lang="en-CA" sz="2400" u="sng" dirty="0" err="1"/>
              <a:t>daria.oleinichenko@mail.utoronto.ca</a:t>
            </a:r>
            <a:endParaRPr lang="en-CA" sz="24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E4E30-999B-42E0-8F57-6334223537C7}"/>
              </a:ext>
            </a:extLst>
          </p:cNvPr>
          <p:cNvSpPr txBox="1"/>
          <p:nvPr/>
        </p:nvSpPr>
        <p:spPr>
          <a:xfrm>
            <a:off x="264160" y="2473112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My job search 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Knew my goals and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Tried applying through the ECC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Used my network to get the placement I wanted – not in Toronto, preclinical work, academic lab.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76A81-4F40-4B73-A244-B8B3A09AB227}"/>
              </a:ext>
            </a:extLst>
          </p:cNvPr>
          <p:cNvSpPr txBox="1"/>
          <p:nvPr/>
        </p:nvSpPr>
        <p:spPr>
          <a:xfrm>
            <a:off x="264160" y="3987228"/>
            <a:ext cx="11409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My placement: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 learned so much!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Project on influence of gonadal hormones on neuropathic pain in a rat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Core skills I developed: communication, data analysis, literature research, logistical planning, troubleshooting.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u="sng" dirty="0"/>
              <a:t>Advice: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Be confident, yet flexible.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Leverage your network and prior experiences.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63204B-8825-4823-9ED2-98FCFD6995B4}"/>
              </a:ext>
            </a:extLst>
          </p:cNvPr>
          <p:cNvCxnSpPr>
            <a:cxnSpLocks/>
          </p:cNvCxnSpPr>
          <p:nvPr/>
        </p:nvCxnSpPr>
        <p:spPr>
          <a:xfrm flipV="1">
            <a:off x="0" y="6283109"/>
            <a:ext cx="121920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803263-589F-3642-AF23-1AC28C1B9DF5}"/>
              </a:ext>
            </a:extLst>
          </p:cNvPr>
          <p:cNvSpPr txBox="1"/>
          <p:nvPr/>
        </p:nvSpPr>
        <p:spPr>
          <a:xfrm>
            <a:off x="2410830" y="87968"/>
            <a:ext cx="3989970" cy="7776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/>
            </a:solidFill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Daria </a:t>
            </a:r>
            <a:r>
              <a:rPr kumimoji="0" lang="en-US" sz="2400" b="1" i="0" u="none" strike="noStrike" kern="0" cap="all" spc="2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oleinichenko</a:t>
            </a:r>
            <a:endParaRPr kumimoji="0" lang="en-US" sz="2400" b="0" i="0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Singh lab at </a:t>
            </a:r>
            <a:r>
              <a:rPr kumimoji="0" lang="en-US" sz="1500" b="0" i="0" u="none" strike="noStrike" kern="0" cap="all" spc="2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Mcmaster</a:t>
            </a:r>
            <a:r>
              <a:rPr kumimoji="0" lang="en-US" sz="1500" b="0" i="0" u="none" strike="noStrike" kern="0" cap="all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university</a:t>
            </a:r>
            <a:endParaRPr kumimoji="0" lang="en-US" sz="1500" b="0" i="1" u="none" strike="noStrike" kern="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595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C9A56-6DC0-CF42-958A-06EF1291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36" b="8036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7B19B-5EC3-3943-8D3C-185C9FB92788}"/>
              </a:ext>
            </a:extLst>
          </p:cNvPr>
          <p:cNvSpPr txBox="1"/>
          <p:nvPr/>
        </p:nvSpPr>
        <p:spPr>
          <a:xfrm>
            <a:off x="6902757" y="184031"/>
            <a:ext cx="4265115" cy="99859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Emily Mathers</a:t>
            </a:r>
            <a:endParaRPr lang="en-US" sz="2400" cap="all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Regulatory Affairs Intern, P&amp;G</a:t>
            </a:r>
            <a:endParaRPr lang="en-US" sz="1500" i="1" cap="all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A3927-280F-604F-8807-C207AA582074}"/>
              </a:ext>
            </a:extLst>
          </p:cNvPr>
          <p:cNvSpPr txBox="1"/>
          <p:nvPr/>
        </p:nvSpPr>
        <p:spPr>
          <a:xfrm>
            <a:off x="6743940" y="1512659"/>
            <a:ext cx="4804931" cy="531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Pharmacology specialist</a:t>
            </a:r>
          </a:p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Applied for 15 positions on the portal</a:t>
            </a:r>
          </a:p>
          <a:p>
            <a:pPr marL="800100" lvl="1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	~5 interviews</a:t>
            </a:r>
          </a:p>
          <a:p>
            <a:pPr marL="800100" lvl="1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	Received 1 offer mid-August</a:t>
            </a:r>
          </a:p>
          <a:p>
            <a:pPr lvl="1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Product assessments for human &amp; environmental safety</a:t>
            </a:r>
          </a:p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Approving new products for sale/marketing based on chemical data and Health Canada regulations</a:t>
            </a:r>
          </a:p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Contact: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  <a:hlinkClick r:id="rId3"/>
              </a:rPr>
              <a:t>emily.mathers@mail.utoronto.ca</a:t>
            </a: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952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2554-E81B-374F-89E9-131C83CE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751B-2AF0-2144-9960-AD2F574E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23" y="2848230"/>
            <a:ext cx="11214354" cy="2185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Prachi Ray </a:t>
            </a:r>
            <a:r>
              <a:rPr lang="en-US" sz="2000" dirty="0"/>
              <a:t>– </a:t>
            </a:r>
            <a:r>
              <a:rPr lang="en-CA" sz="2000" dirty="0"/>
              <a:t>Clinical Trials Unit at the Applied Health Research Centre (AHRC – Unity Health Toronto)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Angela Zhou </a:t>
            </a:r>
            <a:r>
              <a:rPr lang="en-US" sz="2000" dirty="0"/>
              <a:t>– Brigham and Women’s Hospital, Harvard Medical School</a:t>
            </a:r>
          </a:p>
          <a:p>
            <a:pPr marL="0" indent="0">
              <a:buNone/>
            </a:pPr>
            <a:r>
              <a:rPr lang="en-US" sz="2000" b="1" dirty="0"/>
              <a:t>Jay </a:t>
            </a:r>
            <a:r>
              <a:rPr lang="en-US" sz="2000" b="1" dirty="0" err="1"/>
              <a:t>Paranjpe</a:t>
            </a:r>
            <a:r>
              <a:rPr lang="en-US" sz="2000" b="1" dirty="0"/>
              <a:t> </a:t>
            </a:r>
            <a:r>
              <a:rPr lang="en-US" sz="2000" dirty="0"/>
              <a:t>– Sanofi Pasteur</a:t>
            </a:r>
          </a:p>
          <a:p>
            <a:pPr marL="0" indent="0">
              <a:buNone/>
            </a:pPr>
            <a:r>
              <a:rPr lang="en-US" sz="2000" b="1" dirty="0"/>
              <a:t>Daria </a:t>
            </a:r>
            <a:r>
              <a:rPr lang="en-US" sz="2000" b="1" dirty="0" err="1"/>
              <a:t>Oleinichenko</a:t>
            </a:r>
            <a:r>
              <a:rPr lang="en-US" sz="2000" b="1" dirty="0"/>
              <a:t> </a:t>
            </a:r>
            <a:r>
              <a:rPr lang="en-US" sz="2000" dirty="0"/>
              <a:t>– McMaster University</a:t>
            </a:r>
          </a:p>
          <a:p>
            <a:pPr marL="0" indent="0">
              <a:buNone/>
            </a:pPr>
            <a:r>
              <a:rPr lang="en-US" sz="2000" b="1" dirty="0"/>
              <a:t>Emily Mathers </a:t>
            </a:r>
            <a:r>
              <a:rPr lang="en-US" sz="2000" dirty="0"/>
              <a:t>– Procter &amp; Gamble (P&amp;G)</a:t>
            </a:r>
          </a:p>
        </p:txBody>
      </p:sp>
    </p:spTree>
    <p:extLst>
      <p:ext uri="{BB962C8B-B14F-4D97-AF65-F5344CB8AC3E}">
        <p14:creationId xmlns:p14="http://schemas.microsoft.com/office/powerpoint/2010/main" val="21118668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621</Words>
  <Application>Microsoft Office PowerPoint</Application>
  <PresentationFormat>Widescreen</PresentationFormat>
  <Paragraphs>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Gill Sans MT</vt:lpstr>
      <vt:lpstr>Parcel</vt:lpstr>
      <vt:lpstr>Office Theme</vt:lpstr>
      <vt:lpstr>1_Office Theme</vt:lpstr>
      <vt:lpstr>PEY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 Panel</dc:title>
  <dc:creator>Emily Mathers</dc:creator>
  <cp:lastModifiedBy>Seungmin Lee</cp:lastModifiedBy>
  <cp:revision>16</cp:revision>
  <dcterms:created xsi:type="dcterms:W3CDTF">2020-11-11T23:39:31Z</dcterms:created>
  <dcterms:modified xsi:type="dcterms:W3CDTF">2020-11-13T00:01:50Z</dcterms:modified>
</cp:coreProperties>
</file>